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62" r:id="rId3"/>
    <p:sldId id="301" r:id="rId4"/>
    <p:sldId id="289" r:id="rId5"/>
    <p:sldId id="290" r:id="rId6"/>
    <p:sldId id="292" r:id="rId7"/>
    <p:sldId id="291" r:id="rId8"/>
    <p:sldId id="293" r:id="rId9"/>
    <p:sldId id="294" r:id="rId10"/>
    <p:sldId id="295" r:id="rId11"/>
    <p:sldId id="296" r:id="rId12"/>
    <p:sldId id="297" r:id="rId13"/>
    <p:sldId id="298" r:id="rId14"/>
    <p:sldId id="299" r:id="rId15"/>
    <p:sldId id="276" r:id="rId16"/>
    <p:sldId id="30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25.11.2013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25.11.2013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3" descr="&amp;Vcy;&amp;zcy;&amp;yacy;&amp;tcy;&amp;kcy;&amp;acy;, &amp;acy;&amp;rcy;&amp;khcy;&amp;icy;&amp;vcy;&amp;ncy;&amp;ocy;&amp;iecy; &amp;fcy;&amp;ocy;&amp;tcy;&amp;o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28381"/>
            <a:ext cx="3240360" cy="1920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609601"/>
            <a:ext cx="8640960" cy="2387351"/>
          </a:xfrm>
        </p:spPr>
        <p:txBody>
          <a:bodyPr/>
          <a:lstStyle/>
          <a:p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</a:rPr>
              <a:t>Формы проявления коррупции</a:t>
            </a:r>
            <a:endParaRPr lang="ru-RU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149080"/>
            <a:ext cx="6400800" cy="202312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Урок обществознания в 11 классе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Автор учитель истории и обществознания высшей квалификационной категории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МБОУ СОШ №3 </a:t>
            </a:r>
            <a:r>
              <a:rPr lang="ru-RU" b="1" dirty="0" err="1" smtClean="0">
                <a:solidFill>
                  <a:schemeClr val="tx1"/>
                </a:solidFill>
              </a:rPr>
              <a:t>г.Мамадыш</a:t>
            </a:r>
            <a:endParaRPr lang="ru-RU" b="1" dirty="0" smtClean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Ахметова Роза </a:t>
            </a:r>
            <a:r>
              <a:rPr lang="ru-RU" b="1" dirty="0" err="1" smtClean="0">
                <a:solidFill>
                  <a:schemeClr val="tx1"/>
                </a:solidFill>
              </a:rPr>
              <a:t>Ильдусовна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33724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третьей подгруппы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83568" y="1772816"/>
            <a:ext cx="7641413" cy="4392488"/>
          </a:xfrm>
        </p:spPr>
        <p:txBody>
          <a:bodyPr>
            <a:normAutofit/>
          </a:bodyPr>
          <a:lstStyle/>
          <a:p>
            <a:pPr lvl="0" indent="-342900" algn="just">
              <a:lnSpc>
                <a:spcPct val="115000"/>
              </a:lnSpc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Гражданин М. страдал хроническим заболеванием и нуждался в операции. Заведующая отделением больницы пообещала его госпитализировать в плановом порядке. М., чтобы быстрее получить направление в стационар, подарил врачу поликлиники на праздник 8-е марта букет цветов и 5 тысяч рублей. После праздника  заведующая отделением  сразу же госпитализировала М. в больницу.</a:t>
            </a:r>
          </a:p>
          <a:p>
            <a:pPr marL="18288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800" i="1" dirty="0">
                <a:latin typeface="Times New Roman"/>
                <a:ea typeface="Times New Roman"/>
                <a:cs typeface="Times New Roman"/>
              </a:rPr>
              <a:t>Определите, в какой форме коррупции  проявилось данное подношение?</a:t>
            </a:r>
            <a:endParaRPr lang="ru-RU" sz="1800" i="1" dirty="0">
              <a:latin typeface="Calibri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800" dirty="0">
              <a:effectLst/>
              <a:latin typeface="Calibri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44181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для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четвертой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подгруппы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83568" y="1772816"/>
            <a:ext cx="7641413" cy="4392488"/>
          </a:xfrm>
        </p:spPr>
        <p:txBody>
          <a:bodyPr>
            <a:normAutofit lnSpcReduction="10000"/>
          </a:bodyPr>
          <a:lstStyle/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Н. незаконно получил кредит в банке в сумме 2,5 млн. рублей, представив в банк заведомо ложные сведения о финансовом состоянии индивидуального предпринимателя. Н. вложил деньги в организацию предпринимательской деятельности в сфере общественного питания, приобретя здание кафе, не имея возможности погашать кредит из-за низких доходов от работы кафе, Н. прекратил погашать кредит.</a:t>
            </a:r>
            <a:endParaRPr lang="ru-RU" sz="2000" b="1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18288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i="1" dirty="0">
                <a:latin typeface="Times New Roman"/>
                <a:ea typeface="Times New Roman"/>
                <a:cs typeface="Times New Roman"/>
              </a:rPr>
              <a:t>Определите, в какой форме коррупции  проявилось данное преступление?</a:t>
            </a:r>
            <a:endParaRPr lang="ru-RU" sz="1800" dirty="0">
              <a:latin typeface="Calibri"/>
              <a:ea typeface="Times New Roman"/>
              <a:cs typeface="Times New Roman"/>
            </a:endParaRPr>
          </a:p>
          <a:p>
            <a:pPr marL="1892808" lvl="8" indent="0" algn="just">
              <a:lnSpc>
                <a:spcPct val="115000"/>
              </a:lnSpc>
              <a:buNone/>
            </a:pPr>
            <a:endParaRPr lang="ru-RU" sz="1800" dirty="0">
              <a:effectLst/>
              <a:latin typeface="Calibri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539696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Учебный кроссворд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1454445"/>
              </p:ext>
            </p:extLst>
          </p:nvPr>
        </p:nvGraphicFramePr>
        <p:xfrm>
          <a:off x="1043608" y="2132856"/>
          <a:ext cx="6984776" cy="3960441"/>
        </p:xfrm>
        <a:graphic>
          <a:graphicData uri="http://schemas.openxmlformats.org/drawingml/2006/table">
            <a:tbl>
              <a:tblPr firstRow="1" firstCol="1" bandRow="1"/>
              <a:tblGrid>
                <a:gridCol w="407074"/>
                <a:gridCol w="366529"/>
                <a:gridCol w="377071"/>
                <a:gridCol w="407074"/>
                <a:gridCol w="407074"/>
                <a:gridCol w="398966"/>
                <a:gridCol w="398966"/>
                <a:gridCol w="394911"/>
                <a:gridCol w="398966"/>
                <a:gridCol w="400587"/>
                <a:gridCol w="398966"/>
                <a:gridCol w="398966"/>
                <a:gridCol w="391667"/>
                <a:gridCol w="389235"/>
                <a:gridCol w="394911"/>
                <a:gridCol w="398966"/>
                <a:gridCol w="395722"/>
                <a:gridCol w="259125"/>
              </a:tblGrid>
              <a:tr h="440049">
                <a:tc rowSpan="4"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0049"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0049"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0049"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Й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049">
                <a:tc rowSpan="2"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1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0049"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004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0049">
                <a:tc rowSpan="2"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1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0049"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1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697038" y="28162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16140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Проанализируйте высказывание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В.В.Путина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ответьте на вопросы.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323652"/>
            <a:ext cx="7632848" cy="3985668"/>
          </a:xfrm>
        </p:spPr>
        <p:txBody>
          <a:bodyPr>
            <a:normAutofit fontScale="77500" lnSpcReduction="20000"/>
          </a:bodyPr>
          <a:lstStyle/>
          <a:p>
            <a:pPr marL="68580" indent="0">
              <a:lnSpc>
                <a:spcPct val="150000"/>
              </a:lnSpc>
              <a:buNone/>
            </a:pPr>
            <a:r>
              <a:rPr lang="ru-RU" dirty="0">
                <a:latin typeface="Times New Roman"/>
              </a:rPr>
              <a:t>"Любой гражданин, который хотел бы стать муниципальным или госслужащим, должен понимать, что вступление в должность связано с жесткими антикоррупционными требованиями, с определенными ограничениями, которые человек обязан строго соблюдать. Анализ прокурорской и следственной практики, результаты независимых исследований показывают, что ряд сфер особенно подвержены коррупции. Это, прежде всего, ЖКХ, потребительский рынок, оценка размера компенсации при ликвидации последствий стихийных бедствий, строительство и ремонт разного рода объектов»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82609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0">
              <a:lnSpc>
                <a:spcPct val="150000"/>
              </a:lnSpc>
            </a:pPr>
            <a:r>
              <a:rPr lang="ru-RU" dirty="0">
                <a:latin typeface="Times New Roman"/>
                <a:ea typeface="Calibri"/>
              </a:rPr>
              <a:t>-Какова главная мысль автора?</a:t>
            </a:r>
            <a:endParaRPr lang="ru-RU" dirty="0"/>
          </a:p>
          <a:p>
            <a:pPr marL="685800">
              <a:lnSpc>
                <a:spcPct val="150000"/>
              </a:lnSpc>
            </a:pPr>
            <a:r>
              <a:rPr lang="ru-RU" dirty="0">
                <a:latin typeface="Times New Roman"/>
                <a:ea typeface="Calibri"/>
              </a:rPr>
              <a:t>-От чего будет зависеть борьба с коррупцией?</a:t>
            </a:r>
            <a:endParaRPr lang="ru-RU" dirty="0"/>
          </a:p>
          <a:p>
            <a:pPr marL="685800">
              <a:lnSpc>
                <a:spcPct val="150000"/>
              </a:lnSpc>
            </a:pPr>
            <a:r>
              <a:rPr lang="ru-RU" dirty="0">
                <a:latin typeface="Times New Roman"/>
                <a:ea typeface="Calibri"/>
              </a:rPr>
              <a:t>- Можем ли мы сами противостоять коррупции?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61274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Итоговая беседа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6858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1.Выделите </a:t>
            </a:r>
            <a:r>
              <a:rPr lang="ru-RU" sz="2800" dirty="0">
                <a:latin typeface="Times New Roman"/>
                <a:ea typeface="Times New Roman"/>
                <a:cs typeface="Times New Roman"/>
              </a:rPr>
              <a:t>не менее 4 форм деятельности, в которых Вы принимали участие на   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занятии?</a:t>
            </a:r>
            <a:endParaRPr lang="ru-RU" sz="2800" dirty="0" smtClean="0">
              <a:latin typeface="Calibri"/>
              <a:ea typeface="Times New Roman"/>
              <a:cs typeface="Times New Roman"/>
            </a:endParaRPr>
          </a:p>
          <a:p>
            <a:pPr marL="6858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2.Что </a:t>
            </a:r>
            <a:r>
              <a:rPr lang="ru-RU" sz="2800" dirty="0">
                <a:latin typeface="Times New Roman"/>
                <a:ea typeface="Times New Roman"/>
                <a:cs typeface="Times New Roman"/>
              </a:rPr>
              <a:t>было самым трудным в ходе 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занятия?</a:t>
            </a: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3.Что </a:t>
            </a:r>
            <a:r>
              <a:rPr lang="ru-RU" sz="2800" dirty="0">
                <a:latin typeface="Times New Roman"/>
                <a:ea typeface="Times New Roman"/>
                <a:cs typeface="Times New Roman"/>
              </a:rPr>
              <a:t>было наиболее интересным в ходе занятия?</a:t>
            </a:r>
            <a:endParaRPr lang="ru-RU" sz="2800" dirty="0">
              <a:latin typeface="Calibri"/>
              <a:ea typeface="Times New Roman"/>
              <a:cs typeface="Times New Roman"/>
            </a:endParaRPr>
          </a:p>
          <a:p>
            <a:pPr marL="6858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>
                <a:latin typeface="Times New Roman"/>
                <a:ea typeface="Times New Roman"/>
                <a:cs typeface="Times New Roman"/>
              </a:rPr>
              <a:t>4.Что из материала урока вам пригодится в жизни?</a:t>
            </a:r>
            <a:endParaRPr lang="ru-RU" sz="2800" dirty="0">
              <a:latin typeface="Calibri"/>
              <a:ea typeface="Times New Roman"/>
              <a:cs typeface="Times New Roman"/>
            </a:endParaRPr>
          </a:p>
          <a:p>
            <a:pPr indent="342900" algn="ctr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0666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4456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188640"/>
            <a:ext cx="8229600" cy="8599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/>
          </a:bodyPr>
          <a:lstStyle/>
          <a:p>
            <a:r>
              <a:rPr lang="ru-RU" sz="3500" b="1" dirty="0">
                <a:solidFill>
                  <a:schemeClr val="tx1"/>
                </a:solidFill>
              </a:rPr>
              <a:t>Решение проблемной задачи:</a:t>
            </a:r>
            <a:r>
              <a:rPr lang="ru-RU" sz="3500" dirty="0">
                <a:solidFill>
                  <a:schemeClr val="tx1"/>
                </a:solidFill>
              </a:rPr>
              <a:t> </a:t>
            </a:r>
            <a:endParaRPr lang="ru-RU" sz="3500" dirty="0" smtClean="0">
              <a:solidFill>
                <a:schemeClr val="tx1"/>
              </a:solidFill>
            </a:endParaRPr>
          </a:p>
          <a:p>
            <a:endParaRPr lang="ru-RU" b="1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0429758"/>
              </p:ext>
            </p:extLst>
          </p:nvPr>
        </p:nvGraphicFramePr>
        <p:xfrm>
          <a:off x="683569" y="1628801"/>
          <a:ext cx="7416824" cy="5080129"/>
        </p:xfrm>
        <a:graphic>
          <a:graphicData uri="http://schemas.openxmlformats.org/drawingml/2006/table">
            <a:tbl>
              <a:tblPr firstRow="1" firstCol="1" bandRow="1"/>
              <a:tblGrid>
                <a:gridCol w="941972"/>
                <a:gridCol w="5270912"/>
                <a:gridCol w="1203940"/>
              </a:tblGrid>
              <a:tr h="979045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ДО</a:t>
                      </a:r>
                      <a:endParaRPr lang="ru-RU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4478" marR="54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Утверждения</a:t>
                      </a:r>
                      <a:endParaRPr lang="ru-RU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4478" marR="54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После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4478" marR="54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1614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4478" marR="54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Взятка и вымогательство-  формы коррупции</a:t>
                      </a: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78" marR="54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4478" marR="54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1614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4478" marR="54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Все чиновники уличенные в коррупции несут заслуженное наказание</a:t>
                      </a:r>
                    </a:p>
                  </a:txBody>
                  <a:tcPr marL="54478" marR="54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4478" marR="54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1614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4478" marR="54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Ученики узнают о вреде коррупции на уроках обществознания и истории</a:t>
                      </a:r>
                    </a:p>
                  </a:txBody>
                  <a:tcPr marL="54478" marR="54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4478" marR="54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1614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4478" marR="54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Судебная система России эффективно борется с коррупцией</a:t>
                      </a:r>
                    </a:p>
                  </a:txBody>
                  <a:tcPr marL="54478" marR="54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4478" marR="54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1614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4478" marR="54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Коррупция важная проблема общества</a:t>
                      </a: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78" marR="54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4478" marR="54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7421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4478" marR="54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Изменение антикоррупционных законов поможет бороться с коррупцией</a:t>
                      </a: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478" marR="54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4478" marR="54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6404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74515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Заполните таблицу </a:t>
            </a:r>
            <a:endParaRPr lang="ru-RU" sz="36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9831100"/>
              </p:ext>
            </p:extLst>
          </p:nvPr>
        </p:nvGraphicFramePr>
        <p:xfrm>
          <a:off x="827583" y="2132855"/>
          <a:ext cx="7344818" cy="4176464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800517"/>
                <a:gridCol w="1948641"/>
                <a:gridCol w="1839657"/>
                <a:gridCol w="1756003"/>
              </a:tblGrid>
              <a:tr h="10441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Формы проявления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коррупции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Примеры нарушения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Санкция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 какой сфере наносит ущерб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03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Взяточничество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41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Злоупотребление должностными полномочиями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41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Незаконное участи в ПД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607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Легализация денежных средств.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16211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ea typeface="Times New Roman"/>
              </a:rPr>
              <a:t>Формы проявления коррупции 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204864"/>
            <a:ext cx="7128792" cy="403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10167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форме коррупции можно отнести ту или иную карикатуру.</a:t>
            </a:r>
          </a:p>
        </p:txBody>
      </p:sp>
      <p:pic>
        <p:nvPicPr>
          <p:cNvPr id="5122" name="Picture 2" descr="Милиц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348880"/>
            <a:ext cx="3971350" cy="3026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 descr="Злоупотр должностными полномочиям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348880"/>
            <a:ext cx="3197652" cy="3026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37983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форме коррупции можно отнести ту или иную карикатуру.</a:t>
            </a:r>
          </a:p>
        </p:txBody>
      </p:sp>
      <p:pic>
        <p:nvPicPr>
          <p:cNvPr id="6146" name="Picture 2" descr="взят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564904"/>
            <a:ext cx="3528392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 descr="Легализаци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564904"/>
            <a:ext cx="3024336" cy="3024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95442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форме коррупции можно отнести ту или иную карикатуру.</a:t>
            </a:r>
          </a:p>
        </p:txBody>
      </p:sp>
      <p:pic>
        <p:nvPicPr>
          <p:cNvPr id="7170" name="Picture 2" descr="Незаконное участие в предприним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254957"/>
            <a:ext cx="3503829" cy="3622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 descr="чиновник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0900" y="2254957"/>
            <a:ext cx="3613508" cy="3622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98108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для первой подгруппы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83568" y="1772816"/>
            <a:ext cx="7641413" cy="4392488"/>
          </a:xfrm>
        </p:spPr>
        <p:txBody>
          <a:bodyPr>
            <a:normAutofit fontScale="77500" lnSpcReduction="20000"/>
          </a:bodyPr>
          <a:lstStyle/>
          <a:p>
            <a:pPr marL="6858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Судебный –пристав исполнитель К., получив исполнительный лист о взыскании долга в размере 1 </a:t>
            </a:r>
            <a:r>
              <a:rPr lang="ru-RU" b="1" dirty="0" err="1">
                <a:latin typeface="Times New Roman"/>
                <a:ea typeface="Times New Roman"/>
                <a:cs typeface="Times New Roman"/>
              </a:rPr>
              <a:t>мл.руб.с</a:t>
            </a:r>
            <a:r>
              <a:rPr lang="ru-RU" b="1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b="1" dirty="0" err="1">
                <a:latin typeface="Times New Roman"/>
                <a:ea typeface="Times New Roman"/>
                <a:cs typeface="Times New Roman"/>
              </a:rPr>
              <a:t>предпрятия</a:t>
            </a:r>
            <a:r>
              <a:rPr lang="ru-RU" b="1" dirty="0">
                <a:latin typeface="Times New Roman"/>
                <a:ea typeface="Times New Roman"/>
                <a:cs typeface="Times New Roman"/>
              </a:rPr>
              <a:t>  ООО «Дорожник», выданный арбитражным судом, наложил арест на имущество должника. Заместитель главы муниципального района  обратился с просьбой к </a:t>
            </a:r>
            <a:r>
              <a:rPr lang="ru-RU" b="1" dirty="0" err="1">
                <a:latin typeface="Times New Roman"/>
                <a:ea typeface="Times New Roman"/>
                <a:cs typeface="Times New Roman"/>
              </a:rPr>
              <a:t>К</a:t>
            </a:r>
            <a:r>
              <a:rPr lang="ru-RU" b="1" dirty="0">
                <a:latin typeface="Times New Roman"/>
                <a:ea typeface="Times New Roman"/>
                <a:cs typeface="Times New Roman"/>
              </a:rPr>
              <a:t>., снять арест, поскольку эта мера  парализовала </a:t>
            </a:r>
            <a:r>
              <a:rPr lang="ru-RU" b="1" dirty="0" err="1">
                <a:latin typeface="Times New Roman"/>
                <a:ea typeface="Times New Roman"/>
                <a:cs typeface="Times New Roman"/>
              </a:rPr>
              <a:t>хозяйственую</a:t>
            </a:r>
            <a:r>
              <a:rPr lang="ru-RU" b="1" dirty="0">
                <a:latin typeface="Times New Roman"/>
                <a:ea typeface="Times New Roman"/>
                <a:cs typeface="Times New Roman"/>
              </a:rPr>
              <a:t> деятельность  предприятия ООО «Дорожник». К. отказался снять арест. Директор ООО «Дорожник» обратился в суд с жалобой на действия  пристава –исполнителя. При этом он пообещал судье в случае отмены ареста имущества бесплатно заасфальтировать площадку перед  домом судьи. Судя вынес решение, которым отменил постановление судебного пристава- исполнителя об аресте.</a:t>
            </a:r>
            <a:endParaRPr lang="ru-RU" sz="1800" b="1" dirty="0">
              <a:latin typeface="Calibri"/>
              <a:ea typeface="Times New Roman"/>
              <a:cs typeface="Times New Roman"/>
            </a:endParaRPr>
          </a:p>
          <a:p>
            <a:pPr marL="0" lvl="0" indent="0" algn="just">
              <a:lnSpc>
                <a:spcPct val="115000"/>
              </a:lnSpc>
              <a:buNone/>
              <a:tabLst>
                <a:tab pos="457200" algn="l"/>
              </a:tabLst>
            </a:pPr>
            <a:r>
              <a:rPr lang="ru-RU" i="1" dirty="0">
                <a:latin typeface="Times New Roman"/>
                <a:ea typeface="Times New Roman"/>
                <a:cs typeface="Times New Roman"/>
              </a:rPr>
              <a:t>Оцените действия  заместителя главы муниципального района, директора ООО «Дорожник», судьи. Какова форма проявления коррупции?</a:t>
            </a:r>
            <a:endParaRPr lang="ru-RU" sz="1800" dirty="0">
              <a:latin typeface="Calibri"/>
              <a:ea typeface="Times New Roman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30067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для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подгруппы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83568" y="1772816"/>
            <a:ext cx="7641413" cy="4392488"/>
          </a:xfrm>
        </p:spPr>
        <p:txBody>
          <a:bodyPr>
            <a:normAutofit fontScale="85000" lnSpcReduction="10000"/>
          </a:bodyPr>
          <a:lstStyle/>
          <a:p>
            <a:pPr marL="6858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На заседании суда свидетель Осипов Г.К. пояснял, что ранее занимал должность главы администрации  г. Н. В связи с поступившими в 2010 году заявками на участие в федеральной программе по ремонту многоквартирных домов, он обратился к Плешкову А.Н.., являвшемуся в то время инспектором жилищной комиссии, с вопросом о том, кто бы смог качественно принять работу у подрядных организаций. Тот назвал фирму - ООО «Тройка», сообщив при этом номер телефона жены, которая руководила фирмой. Об этом он сообщил управляющим компаниям. До этого времени это ООО не осуществляло технический надзор в их муниципальном районе.</a:t>
            </a:r>
            <a:endParaRPr lang="ru-RU" sz="1800" b="1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15000"/>
              </a:lnSpc>
              <a:buSzPts val="1100"/>
              <a:buNone/>
            </a:pPr>
            <a:r>
              <a:rPr lang="ru-RU" i="1" dirty="0">
                <a:latin typeface="Times New Roman"/>
                <a:ea typeface="Times New Roman"/>
                <a:cs typeface="Times New Roman"/>
              </a:rPr>
              <a:t>Какое преступление осуществил гражданин Плешков А.Н.</a:t>
            </a:r>
            <a:endParaRPr lang="ru-RU" sz="1800" dirty="0">
              <a:effectLst/>
              <a:latin typeface="Calibri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53240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334</TotalTime>
  <Words>656</Words>
  <Application>Microsoft Office PowerPoint</Application>
  <PresentationFormat>Экран (4:3)</PresentationFormat>
  <Paragraphs>133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Остин</vt:lpstr>
      <vt:lpstr>Формы проявления коррупции</vt:lpstr>
      <vt:lpstr>Презентация PowerPoint</vt:lpstr>
      <vt:lpstr>Заполните таблицу </vt:lpstr>
      <vt:lpstr>Формы проявления коррупции </vt:lpstr>
      <vt:lpstr>  К какой форме коррупции можно отнести ту или иную карикатуру.</vt:lpstr>
      <vt:lpstr>  К какой форме коррупции можно отнести ту или иную карикатуру.</vt:lpstr>
      <vt:lpstr>  К какой форме коррупции можно отнести ту или иную карикатуру.</vt:lpstr>
      <vt:lpstr>Задача для первой подгруппы </vt:lpstr>
      <vt:lpstr>Задача для второй подгруппы </vt:lpstr>
      <vt:lpstr>Задача для третьей подгруппы </vt:lpstr>
      <vt:lpstr>Задача для четвертой подгруппы </vt:lpstr>
      <vt:lpstr>Учебный кроссворд</vt:lpstr>
      <vt:lpstr>Проанализируйте высказывание В.В.Путина и ответьте на вопросы.</vt:lpstr>
      <vt:lpstr>Вопросы</vt:lpstr>
      <vt:lpstr>Итоговая беседа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Роза</dc:creator>
  <cp:lastModifiedBy>Роза</cp:lastModifiedBy>
  <cp:revision>55</cp:revision>
  <dcterms:created xsi:type="dcterms:W3CDTF">2012-11-24T19:21:39Z</dcterms:created>
  <dcterms:modified xsi:type="dcterms:W3CDTF">2013-11-25T17:23:53Z</dcterms:modified>
</cp:coreProperties>
</file>